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004000" cx="42976800"/>
  <p:notesSz cx="32100825" cy="43073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80">
          <p15:clr>
            <a:srgbClr val="A4A3A4"/>
          </p15:clr>
        </p15:guide>
        <p15:guide id="2" pos="13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80" orient="horz"/>
        <p:guide pos="135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13910362" cy="2161161"/>
          </a:xfrm>
          <a:prstGeom prst="rect">
            <a:avLst/>
          </a:prstGeom>
          <a:noFill/>
          <a:ln>
            <a:noFill/>
          </a:ln>
        </p:spPr>
        <p:txBody>
          <a:bodyPr anchorCtr="0" anchor="t" bIns="214750" lIns="429500" spcFirstLastPara="1" rIns="429500" wrap="square" tIns="2147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8183052" y="0"/>
            <a:ext cx="13910362" cy="2161161"/>
          </a:xfrm>
          <a:prstGeom prst="rect">
            <a:avLst/>
          </a:prstGeom>
          <a:noFill/>
          <a:ln>
            <a:noFill/>
          </a:ln>
        </p:spPr>
        <p:txBody>
          <a:bodyPr anchorCtr="0" anchor="t" bIns="214750" lIns="429500" spcFirstLastPara="1" rIns="429500" wrap="square" tIns="2147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289675" y="5381625"/>
            <a:ext cx="19521488" cy="14538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3210086" y="20729188"/>
            <a:ext cx="25680670" cy="16960249"/>
          </a:xfrm>
          <a:prstGeom prst="rect">
            <a:avLst/>
          </a:prstGeom>
          <a:noFill/>
          <a:ln>
            <a:noFill/>
          </a:ln>
        </p:spPr>
        <p:txBody>
          <a:bodyPr anchorCtr="0" anchor="t" bIns="214750" lIns="429500" spcFirstLastPara="1" rIns="429500" wrap="square" tIns="2147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7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40912488"/>
            <a:ext cx="13910362" cy="2161157"/>
          </a:xfrm>
          <a:prstGeom prst="rect">
            <a:avLst/>
          </a:prstGeom>
          <a:noFill/>
          <a:ln>
            <a:noFill/>
          </a:ln>
        </p:spPr>
        <p:txBody>
          <a:bodyPr anchorCtr="0" anchor="b" bIns="214750" lIns="429500" spcFirstLastPara="1" rIns="429500" wrap="square" tIns="2147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8183052" y="40912488"/>
            <a:ext cx="13910362" cy="2161157"/>
          </a:xfrm>
          <a:prstGeom prst="rect">
            <a:avLst/>
          </a:prstGeom>
          <a:noFill/>
          <a:ln>
            <a:noFill/>
          </a:ln>
        </p:spPr>
        <p:txBody>
          <a:bodyPr anchorCtr="0" anchor="b" bIns="214750" lIns="429500" spcFirstLastPara="1" rIns="429500" wrap="square" tIns="2147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5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5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6289675" y="5381625"/>
            <a:ext cx="19521488" cy="14538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3210086" y="20729188"/>
            <a:ext cx="25680670" cy="16960249"/>
          </a:xfrm>
          <a:prstGeom prst="rect">
            <a:avLst/>
          </a:prstGeom>
          <a:noFill/>
          <a:ln>
            <a:noFill/>
          </a:ln>
        </p:spPr>
        <p:txBody>
          <a:bodyPr anchorCtr="0" anchor="t" bIns="214750" lIns="429500" spcFirstLastPara="1" rIns="429500" wrap="square" tIns="214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18183052" y="40912488"/>
            <a:ext cx="13910362" cy="2161157"/>
          </a:xfrm>
          <a:prstGeom prst="rect">
            <a:avLst/>
          </a:prstGeom>
          <a:noFill/>
          <a:ln>
            <a:noFill/>
          </a:ln>
        </p:spPr>
        <p:txBody>
          <a:bodyPr anchorCtr="0" anchor="b" bIns="214750" lIns="429500" spcFirstLastPara="1" rIns="429500" wrap="square" tIns="2147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2316722" y="2331154"/>
            <a:ext cx="37974031" cy="7738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12549544" y="-863173"/>
            <a:ext cx="17575530" cy="3790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24254465" y="9812814"/>
            <a:ext cx="22402800" cy="9266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3749758" y="2303628"/>
            <a:ext cx="25203150" cy="27263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42976800" cy="320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ctrTitle"/>
          </p:nvPr>
        </p:nvSpPr>
        <p:spPr>
          <a:xfrm>
            <a:off x="2127354" y="3595513"/>
            <a:ext cx="38007608" cy="15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334"/>
              <a:buFont typeface="Calibri"/>
              <a:buNone/>
              <a:defRPr sz="37334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2352982" y="19592575"/>
            <a:ext cx="32529410" cy="768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chemeClr val="lt1"/>
              </a:buClr>
              <a:buSzPts val="13067"/>
              <a:buNone/>
              <a:defRPr sz="13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3067"/>
              <a:buNone/>
              <a:defRPr sz="13067"/>
            </a:lvl2pPr>
            <a:lvl3pPr lvl="2" algn="ctr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1200"/>
              <a:buNone/>
              <a:defRPr sz="11200"/>
            </a:lvl3pPr>
            <a:lvl4pPr lvl="3" algn="ctr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sz="9333"/>
            </a:lvl4pPr>
            <a:lvl5pPr lvl="4" algn="ctr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sz="9333"/>
            </a:lvl5pPr>
            <a:lvl6pPr lvl="5" algn="ctr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sz="9333"/>
            </a:lvl6pPr>
            <a:lvl7pPr lvl="6" algn="ctr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sz="9333"/>
            </a:lvl7pPr>
            <a:lvl8pPr lvl="7" algn="ctr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sz="9333"/>
            </a:lvl8pPr>
            <a:lvl9pPr lvl="8" algn="ctr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sz="9333"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2316722" y="2331154"/>
            <a:ext cx="37974031" cy="7738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2383868" y="9302503"/>
            <a:ext cx="37906882" cy="17575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2127352" y="3581289"/>
            <a:ext cx="38002235" cy="15660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334"/>
              <a:buFont typeface="Calibri"/>
              <a:buNone/>
              <a:defRPr b="0" sz="37334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2352980" y="19540617"/>
            <a:ext cx="32522693" cy="768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chemeClr val="dk1"/>
              </a:buClr>
              <a:buSzPts val="13067"/>
              <a:buNone/>
              <a:defRPr sz="13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8400"/>
              <a:buNone/>
              <a:defRPr sz="8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7467"/>
              <a:buNone/>
              <a:defRPr sz="7467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6533"/>
              <a:buNone/>
              <a:defRPr sz="653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6533"/>
              <a:buNone/>
              <a:defRPr sz="653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6533"/>
              <a:buNone/>
              <a:defRPr sz="653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6533"/>
              <a:buNone/>
              <a:defRPr sz="653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6533"/>
              <a:buNone/>
              <a:defRPr sz="653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888888"/>
              </a:buClr>
              <a:buSzPts val="6533"/>
              <a:buNone/>
              <a:defRPr sz="653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2316722" y="2331154"/>
            <a:ext cx="37974031" cy="7738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2385212" y="9302496"/>
            <a:ext cx="17889093" cy="17580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80554" lvl="0" marL="45720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rgbClr val="262626"/>
              </a:buClr>
              <a:buSzPts val="10267"/>
              <a:buChar char=" "/>
              <a:defRPr sz="10267"/>
            </a:lvl1pPr>
            <a:lvl2pPr indent="-791654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867"/>
              <a:buChar char=" "/>
              <a:defRPr sz="8867"/>
            </a:lvl2pPr>
            <a:lvl3pPr indent="-732345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933"/>
              <a:buChar char=" "/>
              <a:defRPr sz="7933"/>
            </a:lvl3pPr>
            <a:lvl4pPr indent="-6731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000"/>
              <a:buChar char=" "/>
              <a:defRPr sz="7000"/>
            </a:lvl4pPr>
            <a:lvl5pPr indent="-643445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5pPr>
            <a:lvl6pPr indent="-643445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6pPr>
            <a:lvl7pPr indent="-643445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7pPr>
            <a:lvl8pPr indent="-643445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8pPr>
            <a:lvl9pPr indent="-643445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22361369" y="9302496"/>
            <a:ext cx="17889093" cy="17580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80554" lvl="0" marL="45720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rgbClr val="262626"/>
              </a:buClr>
              <a:buSzPts val="10267"/>
              <a:buChar char=" "/>
              <a:defRPr sz="10267"/>
            </a:lvl1pPr>
            <a:lvl2pPr indent="-791654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867"/>
              <a:buChar char=" "/>
              <a:defRPr sz="8867"/>
            </a:lvl2pPr>
            <a:lvl3pPr indent="-732345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933"/>
              <a:buChar char=" "/>
              <a:defRPr sz="7933"/>
            </a:lvl3pPr>
            <a:lvl4pPr indent="-6731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000"/>
              <a:buChar char=" "/>
              <a:defRPr sz="7000"/>
            </a:lvl4pPr>
            <a:lvl5pPr indent="-643445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5pPr>
            <a:lvl6pPr indent="-643445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6pPr>
            <a:lvl7pPr indent="-643445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7pPr>
            <a:lvl8pPr indent="-643445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8pPr>
            <a:lvl9pPr indent="-643445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2316722" y="2331154"/>
            <a:ext cx="37974031" cy="7738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2385212" y="9482667"/>
            <a:ext cx="17889093" cy="3375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b="0" sz="9333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b="1" sz="9333"/>
            </a:lvl2pPr>
            <a:lvl3pPr indent="-228600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None/>
              <a:defRPr b="1" sz="8400"/>
            </a:lvl3pPr>
            <a:lvl4pPr indent="-2286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4pPr>
            <a:lvl5pPr indent="-228600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5pPr>
            <a:lvl6pPr indent="-228600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6pPr>
            <a:lvl7pPr indent="-228600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7pPr>
            <a:lvl8pPr indent="-228600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8pPr>
            <a:lvl9pPr indent="-228600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2385212" y="12768700"/>
            <a:ext cx="17889093" cy="149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0900" lvl="0" marL="45720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rgbClr val="262626"/>
              </a:buClr>
              <a:buSzPts val="9800"/>
              <a:buChar char=" "/>
              <a:defRPr sz="9800"/>
            </a:lvl1pPr>
            <a:lvl2pPr indent="-7620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Char char=" "/>
              <a:defRPr sz="8400"/>
            </a:lvl2pPr>
            <a:lvl3pPr indent="-702754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Char char=" "/>
              <a:defRPr sz="7467"/>
            </a:lvl3pPr>
            <a:lvl4pPr indent="-643445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4pPr>
            <a:lvl5pPr indent="-643445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5pPr>
            <a:lvl6pPr indent="-643445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6pPr>
            <a:lvl7pPr indent="-643445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7pPr>
            <a:lvl8pPr indent="-643445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8pPr>
            <a:lvl9pPr indent="-643445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22401657" y="9473184"/>
            <a:ext cx="17889093" cy="3371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b="0" sz="9333" cap="non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9333"/>
              <a:buNone/>
              <a:defRPr b="1" sz="9333"/>
            </a:lvl2pPr>
            <a:lvl3pPr indent="-228600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None/>
              <a:defRPr b="1" sz="8400"/>
            </a:lvl3pPr>
            <a:lvl4pPr indent="-2286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4pPr>
            <a:lvl5pPr indent="-228600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5pPr>
            <a:lvl6pPr indent="-228600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6pPr>
            <a:lvl7pPr indent="-228600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7pPr>
            <a:lvl8pPr indent="-228600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8pPr>
            <a:lvl9pPr indent="-228600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None/>
              <a:defRPr b="1" sz="7467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22401657" y="12758928"/>
            <a:ext cx="17889093" cy="149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0900" lvl="0" marL="45720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rgbClr val="262626"/>
              </a:buClr>
              <a:buSzPts val="9800"/>
              <a:buChar char=" "/>
              <a:defRPr sz="9800"/>
            </a:lvl1pPr>
            <a:lvl2pPr indent="-7620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Char char=" "/>
              <a:defRPr sz="8400"/>
            </a:lvl2pPr>
            <a:lvl3pPr indent="-702754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467"/>
              <a:buChar char=" "/>
              <a:defRPr sz="7467"/>
            </a:lvl3pPr>
            <a:lvl4pPr indent="-643445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4pPr>
            <a:lvl5pPr indent="-643445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5pPr>
            <a:lvl6pPr indent="-643445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6pPr>
            <a:lvl7pPr indent="-643445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7pPr>
            <a:lvl8pPr indent="-643445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8pPr>
            <a:lvl9pPr indent="-643445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2316722" y="2331154"/>
            <a:ext cx="37974031" cy="7738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26860500" y="0"/>
            <a:ext cx="16116300" cy="320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29121449" y="2530649"/>
            <a:ext cx="11926062" cy="8961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800"/>
              <a:buFont typeface="Calibri"/>
              <a:buNone/>
              <a:defRPr sz="16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2686050" y="3556000"/>
            <a:ext cx="21488400" cy="21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80554" lvl="0" marL="45720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rgbClr val="262626"/>
              </a:buClr>
              <a:buSzPts val="10267"/>
              <a:buChar char=" "/>
              <a:defRPr sz="10267"/>
            </a:lvl1pPr>
            <a:lvl2pPr indent="-791654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867"/>
              <a:buChar char=" "/>
              <a:defRPr sz="8867"/>
            </a:lvl2pPr>
            <a:lvl3pPr indent="-732345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933"/>
              <a:buChar char=" "/>
              <a:defRPr sz="7933"/>
            </a:lvl3pPr>
            <a:lvl4pPr indent="-6731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7000"/>
              <a:buChar char=" "/>
              <a:defRPr sz="7000"/>
            </a:lvl4pPr>
            <a:lvl5pPr indent="-643445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5pPr>
            <a:lvl6pPr indent="-643445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6pPr>
            <a:lvl7pPr indent="-643445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7pPr>
            <a:lvl8pPr indent="-643445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8pPr>
            <a:lvl9pPr indent="-643445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6533"/>
              <a:buChar char=" "/>
              <a:defRPr sz="6533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29172839" y="11721796"/>
            <a:ext cx="11979783" cy="14592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404040"/>
              </a:buClr>
              <a:buSzPts val="7000"/>
              <a:buFont typeface="Calibri"/>
              <a:buNone/>
              <a:defRPr sz="7000">
                <a:solidFill>
                  <a:srgbClr val="404040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5600"/>
              <a:buNone/>
              <a:defRPr sz="5600"/>
            </a:lvl2pPr>
            <a:lvl3pPr indent="-228600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4667"/>
              <a:buNone/>
              <a:defRPr sz="4667"/>
            </a:lvl3pPr>
            <a:lvl4pPr indent="-2286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4200"/>
              <a:buNone/>
              <a:defRPr sz="4200"/>
            </a:lvl4pPr>
            <a:lvl5pPr indent="-228600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4200"/>
              <a:buNone/>
              <a:defRPr sz="4200"/>
            </a:lvl5pPr>
            <a:lvl6pPr indent="-228600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4200"/>
              <a:buNone/>
              <a:defRPr sz="4200"/>
            </a:lvl6pPr>
            <a:lvl7pPr indent="-228600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4200"/>
              <a:buNone/>
              <a:defRPr sz="4200"/>
            </a:lvl7pPr>
            <a:lvl8pPr indent="-228600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4200"/>
              <a:buNone/>
              <a:defRPr sz="4200"/>
            </a:lvl8pPr>
            <a:lvl9pPr indent="-228600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2288515" y="25287120"/>
            <a:ext cx="38002235" cy="2861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67"/>
              <a:buFont typeface="Calibri"/>
              <a:buNone/>
              <a:defRPr b="0" sz="130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0" y="0"/>
            <a:ext cx="42976800" cy="24877776"/>
          </a:xfrm>
          <a:prstGeom prst="rect">
            <a:avLst/>
          </a:prstGeom>
          <a:solidFill>
            <a:srgbClr val="B7C1E8"/>
          </a:solidFill>
          <a:ln>
            <a:noFill/>
          </a:ln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2385212" y="27578763"/>
            <a:ext cx="32533438" cy="24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rgbClr val="262626"/>
              </a:buClr>
              <a:buSzPts val="6533"/>
              <a:buNone/>
              <a:defRPr sz="6533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FEFEFE"/>
              </a:buClr>
              <a:buSzPts val="5600"/>
              <a:buNone/>
              <a:defRPr sz="5600"/>
            </a:lvl2pPr>
            <a:lvl3pPr indent="-228600" lvl="2" marL="1371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FEFEFE"/>
              </a:buClr>
              <a:buSzPts val="4667"/>
              <a:buNone/>
              <a:defRPr sz="4667"/>
            </a:lvl3pPr>
            <a:lvl4pPr indent="-228600" lvl="3" marL="1828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FEFEFE"/>
              </a:buClr>
              <a:buSzPts val="4200"/>
              <a:buNone/>
              <a:defRPr sz="4200"/>
            </a:lvl4pPr>
            <a:lvl5pPr indent="-228600" lvl="4" marL="22860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FEFEFE"/>
              </a:buClr>
              <a:buSzPts val="4200"/>
              <a:buNone/>
              <a:defRPr sz="4200"/>
            </a:lvl5pPr>
            <a:lvl6pPr indent="-228600" lvl="5" marL="27432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FEFEFE"/>
              </a:buClr>
              <a:buSzPts val="4200"/>
              <a:buNone/>
              <a:defRPr sz="4200"/>
            </a:lvl6pPr>
            <a:lvl7pPr indent="-228600" lvl="6" marL="32004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FEFEFE"/>
              </a:buClr>
              <a:buSzPts val="4200"/>
              <a:buNone/>
              <a:defRPr sz="4200"/>
            </a:lvl7pPr>
            <a:lvl8pPr indent="-228600" lvl="7" marL="36576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FEFEFE"/>
              </a:buClr>
              <a:buSzPts val="4200"/>
              <a:buNone/>
              <a:defRPr sz="4200"/>
            </a:lvl8pPr>
            <a:lvl9pPr indent="-228600" lvl="8" marL="411480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FEFEFE"/>
              </a:buClr>
              <a:buSzPts val="4200"/>
              <a:buNone/>
              <a:defRPr sz="42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sz="4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316722" y="2331154"/>
            <a:ext cx="37974031" cy="7738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0"/>
              <a:buFont typeface="Calibri"/>
              <a:buNone/>
              <a:defRPr b="0" i="0" sz="2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383868" y="9302503"/>
            <a:ext cx="37906882" cy="17575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39800" lvl="0" marL="457200" marR="0" rtl="0" algn="l">
              <a:lnSpc>
                <a:spcPct val="85000"/>
              </a:lnSpc>
              <a:spcBef>
                <a:spcPts val="6067"/>
              </a:spcBef>
              <a:spcAft>
                <a:spcPts val="0"/>
              </a:spcAft>
              <a:buClr>
                <a:srgbClr val="262626"/>
              </a:buClr>
              <a:buSzPts val="11200"/>
              <a:buFont typeface="Arial"/>
              <a:buChar char=" "/>
              <a:defRPr b="0" i="0" sz="1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11200"/>
              <a:buFont typeface="Arial"/>
              <a:buChar char=" "/>
              <a:defRPr b="0" i="0" sz="11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21245" lvl="2" marL="1371600" marR="0" rtl="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9333"/>
              <a:buFont typeface="Arial"/>
              <a:buChar char=" "/>
              <a:defRPr b="0" i="1" sz="9333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0" lvl="3" marL="1828800" marR="0" rtl="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 "/>
              <a:defRPr b="0" i="0" sz="8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0" lvl="4" marL="2286000" marR="0" rtl="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 "/>
              <a:defRPr b="0" i="0" sz="8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0" lvl="5" marL="2743200" marR="0" rtl="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 "/>
              <a:defRPr b="0" i="0" sz="8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0" lvl="6" marL="3200400" marR="0" rtl="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 "/>
              <a:defRPr b="0" i="0" sz="8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0" lvl="7" marL="3657600" marR="0" rtl="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 "/>
              <a:defRPr b="0" i="0" sz="8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0" lvl="8" marL="4114800" marR="0" rtl="0" algn="l">
              <a:lnSpc>
                <a:spcPct val="85000"/>
              </a:lnSpc>
              <a:spcBef>
                <a:spcPts val="2800"/>
              </a:spcBef>
              <a:spcAft>
                <a:spcPts val="0"/>
              </a:spcAft>
              <a:buClr>
                <a:srgbClr val="262626"/>
              </a:buClr>
              <a:buSzPts val="8400"/>
              <a:buFont typeface="Arial"/>
              <a:buChar char=" "/>
              <a:defRPr b="0" i="0" sz="8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417445" y="29924753"/>
            <a:ext cx="1450467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417445" y="30588586"/>
            <a:ext cx="1772793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0743607" y="27205493"/>
            <a:ext cx="10314432" cy="6519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50.jpg"/><Relationship Id="rId42" Type="http://schemas.openxmlformats.org/officeDocument/2006/relationships/image" Target="../media/image24.png"/><Relationship Id="rId41" Type="http://schemas.openxmlformats.org/officeDocument/2006/relationships/image" Target="../media/image58.png"/><Relationship Id="rId44" Type="http://schemas.openxmlformats.org/officeDocument/2006/relationships/image" Target="../media/image28.png"/><Relationship Id="rId43" Type="http://schemas.openxmlformats.org/officeDocument/2006/relationships/image" Target="../media/image36.png"/><Relationship Id="rId46" Type="http://schemas.openxmlformats.org/officeDocument/2006/relationships/image" Target="../media/image48.png"/><Relationship Id="rId45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48" Type="http://schemas.openxmlformats.org/officeDocument/2006/relationships/image" Target="../media/image44.jpg"/><Relationship Id="rId47" Type="http://schemas.openxmlformats.org/officeDocument/2006/relationships/image" Target="../media/image43.png"/><Relationship Id="rId49" Type="http://schemas.openxmlformats.org/officeDocument/2006/relationships/image" Target="../media/image41.png"/><Relationship Id="rId5" Type="http://schemas.openxmlformats.org/officeDocument/2006/relationships/image" Target="../media/image10.jp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2.png"/><Relationship Id="rId31" Type="http://schemas.openxmlformats.org/officeDocument/2006/relationships/image" Target="../media/image32.png"/><Relationship Id="rId30" Type="http://schemas.openxmlformats.org/officeDocument/2006/relationships/image" Target="../media/image37.png"/><Relationship Id="rId33" Type="http://schemas.openxmlformats.org/officeDocument/2006/relationships/image" Target="../media/image26.png"/><Relationship Id="rId32" Type="http://schemas.openxmlformats.org/officeDocument/2006/relationships/image" Target="../media/image18.png"/><Relationship Id="rId35" Type="http://schemas.openxmlformats.org/officeDocument/2006/relationships/image" Target="../media/image33.png"/><Relationship Id="rId34" Type="http://schemas.openxmlformats.org/officeDocument/2006/relationships/image" Target="../media/image54.png"/><Relationship Id="rId37" Type="http://schemas.openxmlformats.org/officeDocument/2006/relationships/image" Target="../media/image42.png"/><Relationship Id="rId36" Type="http://schemas.openxmlformats.org/officeDocument/2006/relationships/image" Target="../media/image38.png"/><Relationship Id="rId39" Type="http://schemas.openxmlformats.org/officeDocument/2006/relationships/image" Target="../media/image29.png"/><Relationship Id="rId38" Type="http://schemas.openxmlformats.org/officeDocument/2006/relationships/image" Target="../media/image34.png"/><Relationship Id="rId62" Type="http://schemas.openxmlformats.org/officeDocument/2006/relationships/image" Target="../media/image45.png"/><Relationship Id="rId61" Type="http://schemas.openxmlformats.org/officeDocument/2006/relationships/image" Target="../media/image49.png"/><Relationship Id="rId20" Type="http://schemas.openxmlformats.org/officeDocument/2006/relationships/image" Target="../media/image3.png"/><Relationship Id="rId22" Type="http://schemas.openxmlformats.org/officeDocument/2006/relationships/image" Target="../media/image4.gif"/><Relationship Id="rId21" Type="http://schemas.openxmlformats.org/officeDocument/2006/relationships/image" Target="../media/image11.png"/><Relationship Id="rId24" Type="http://schemas.openxmlformats.org/officeDocument/2006/relationships/image" Target="../media/image27.png"/><Relationship Id="rId23" Type="http://schemas.openxmlformats.org/officeDocument/2006/relationships/image" Target="../media/image15.png"/><Relationship Id="rId60" Type="http://schemas.openxmlformats.org/officeDocument/2006/relationships/image" Target="../media/image59.png"/><Relationship Id="rId26" Type="http://schemas.openxmlformats.org/officeDocument/2006/relationships/image" Target="../media/image23.png"/><Relationship Id="rId25" Type="http://schemas.openxmlformats.org/officeDocument/2006/relationships/image" Target="../media/image31.png"/><Relationship Id="rId28" Type="http://schemas.openxmlformats.org/officeDocument/2006/relationships/image" Target="../media/image30.png"/><Relationship Id="rId27" Type="http://schemas.openxmlformats.org/officeDocument/2006/relationships/image" Target="../media/image25.png"/><Relationship Id="rId29" Type="http://schemas.openxmlformats.org/officeDocument/2006/relationships/image" Target="../media/image39.png"/><Relationship Id="rId51" Type="http://schemas.openxmlformats.org/officeDocument/2006/relationships/image" Target="../media/image47.png"/><Relationship Id="rId50" Type="http://schemas.openxmlformats.org/officeDocument/2006/relationships/image" Target="../media/image56.png"/><Relationship Id="rId53" Type="http://schemas.openxmlformats.org/officeDocument/2006/relationships/image" Target="../media/image52.png"/><Relationship Id="rId52" Type="http://schemas.openxmlformats.org/officeDocument/2006/relationships/image" Target="../media/image55.png"/><Relationship Id="rId11" Type="http://schemas.openxmlformats.org/officeDocument/2006/relationships/image" Target="../media/image21.jpg"/><Relationship Id="rId55" Type="http://schemas.openxmlformats.org/officeDocument/2006/relationships/image" Target="../media/image40.png"/><Relationship Id="rId10" Type="http://schemas.openxmlformats.org/officeDocument/2006/relationships/image" Target="../media/image19.jpg"/><Relationship Id="rId54" Type="http://schemas.openxmlformats.org/officeDocument/2006/relationships/image" Target="../media/image35.png"/><Relationship Id="rId13" Type="http://schemas.openxmlformats.org/officeDocument/2006/relationships/image" Target="../media/image14.png"/><Relationship Id="rId57" Type="http://schemas.openxmlformats.org/officeDocument/2006/relationships/image" Target="../media/image57.png"/><Relationship Id="rId12" Type="http://schemas.openxmlformats.org/officeDocument/2006/relationships/image" Target="../media/image22.png"/><Relationship Id="rId56" Type="http://schemas.openxmlformats.org/officeDocument/2006/relationships/image" Target="../media/image53.png"/><Relationship Id="rId15" Type="http://schemas.openxmlformats.org/officeDocument/2006/relationships/image" Target="../media/image1.jpg"/><Relationship Id="rId59" Type="http://schemas.openxmlformats.org/officeDocument/2006/relationships/image" Target="../media/image60.png"/><Relationship Id="rId14" Type="http://schemas.openxmlformats.org/officeDocument/2006/relationships/image" Target="../media/image12.png"/><Relationship Id="rId58" Type="http://schemas.openxmlformats.org/officeDocument/2006/relationships/image" Target="../media/image51.png"/><Relationship Id="rId17" Type="http://schemas.openxmlformats.org/officeDocument/2006/relationships/image" Target="../media/image20.png"/><Relationship Id="rId16" Type="http://schemas.openxmlformats.org/officeDocument/2006/relationships/image" Target="../media/image5.jpg"/><Relationship Id="rId19" Type="http://schemas.openxmlformats.org/officeDocument/2006/relationships/image" Target="../media/image8.png"/><Relationship Id="rId1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78014" y="17825702"/>
            <a:ext cx="5404682" cy="4631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3"/>
          <p:cNvGrpSpPr/>
          <p:nvPr/>
        </p:nvGrpSpPr>
        <p:grpSpPr>
          <a:xfrm>
            <a:off x="1420471" y="19555356"/>
            <a:ext cx="11432874" cy="2469431"/>
            <a:chOff x="1877671" y="19698598"/>
            <a:chExt cx="10652102" cy="2300789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4">
              <a:alphaModFix/>
            </a:blip>
            <a:srcRect b="12880" l="20967" r="17898" t="29346"/>
            <a:stretch/>
          </p:blipFill>
          <p:spPr>
            <a:xfrm>
              <a:off x="1877671" y="19698598"/>
              <a:ext cx="3155033" cy="2300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5">
              <a:alphaModFix/>
            </a:blip>
            <a:srcRect b="13471" l="20967" r="17898" t="29345"/>
            <a:stretch/>
          </p:blipFill>
          <p:spPr>
            <a:xfrm>
              <a:off x="9374740" y="19698598"/>
              <a:ext cx="3155033" cy="2277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"/>
            <p:cNvPicPr preferRelativeResize="0"/>
            <p:nvPr/>
          </p:nvPicPr>
          <p:blipFill rotWithShape="1">
            <a:blip r:embed="rId6">
              <a:alphaModFix/>
            </a:blip>
            <a:srcRect b="12880" l="20967" r="17898" t="29346"/>
            <a:stretch/>
          </p:blipFill>
          <p:spPr>
            <a:xfrm>
              <a:off x="5612518" y="19698598"/>
              <a:ext cx="3155033" cy="23007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3"/>
            <p:cNvSpPr txBox="1"/>
            <p:nvPr/>
          </p:nvSpPr>
          <p:spPr>
            <a:xfrm rot="-5400000">
              <a:off x="4337404" y="20451237"/>
              <a:ext cx="1966187" cy="77195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-1211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8784549" y="20520967"/>
              <a:ext cx="691429" cy="57181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10203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5400000">
              <a:off x="2366305" y="20368394"/>
              <a:ext cx="1038467" cy="93763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5400000">
              <a:off x="3361862" y="20352402"/>
              <a:ext cx="1038467" cy="93763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 rot="5400000">
              <a:off x="6100697" y="20373095"/>
              <a:ext cx="1038467" cy="93763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5">
                <a:alpha val="8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 rot="5400000">
              <a:off x="7096254" y="20357103"/>
              <a:ext cx="1038467" cy="93763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5">
                <a:alpha val="8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 rot="5400000">
              <a:off x="9858414" y="20356816"/>
              <a:ext cx="1038467" cy="93763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5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 rot="5400000">
              <a:off x="10873783" y="20340824"/>
              <a:ext cx="1038467" cy="937638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5">
                <a:alpha val="5019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8882160" y="20240742"/>
              <a:ext cx="5036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aseline="-25000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 rot="1237671">
            <a:off x="161200" y="19804601"/>
            <a:ext cx="1556758" cy="718570"/>
            <a:chOff x="351200" y="20046021"/>
            <a:chExt cx="1556758" cy="718570"/>
          </a:xfrm>
        </p:grpSpPr>
        <p:pic>
          <p:nvPicPr>
            <p:cNvPr id="106" name="Google Shape;106;p13"/>
            <p:cNvPicPr preferRelativeResize="0"/>
            <p:nvPr/>
          </p:nvPicPr>
          <p:blipFill rotWithShape="1">
            <a:blip r:embed="rId9">
              <a:alphaModFix/>
            </a:blip>
            <a:srcRect b="0" l="-1135" r="-1" t="32911"/>
            <a:stretch/>
          </p:blipFill>
          <p:spPr>
            <a:xfrm rot="-5400000">
              <a:off x="935350" y="20055190"/>
              <a:ext cx="405065" cy="1013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3"/>
            <p:cNvSpPr txBox="1"/>
            <p:nvPr/>
          </p:nvSpPr>
          <p:spPr>
            <a:xfrm>
              <a:off x="351200" y="20046021"/>
              <a:ext cx="15567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Light</a:t>
              </a:r>
              <a:endParaRPr/>
            </a:p>
          </p:txBody>
        </p:sp>
      </p:grpSp>
      <p:pic>
        <p:nvPicPr>
          <p:cNvPr descr="A molecule model of a molecule&#10;&#10;Description automatically generated" id="108" name="Google Shape;108;p13"/>
          <p:cNvPicPr preferRelativeResize="0"/>
          <p:nvPr/>
        </p:nvPicPr>
        <p:blipFill rotWithShape="1">
          <a:blip r:embed="rId10">
            <a:alphaModFix/>
          </a:blip>
          <a:srcRect b="18020" l="21309" r="19217" t="13787"/>
          <a:stretch/>
        </p:blipFill>
        <p:spPr>
          <a:xfrm>
            <a:off x="25744470" y="23952624"/>
            <a:ext cx="2768941" cy="2449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olecule model of a molecule&#10;&#10;Description automatically generated" id="109" name="Google Shape;109;p13"/>
          <p:cNvPicPr preferRelativeResize="0"/>
          <p:nvPr/>
        </p:nvPicPr>
        <p:blipFill rotWithShape="1">
          <a:blip r:embed="rId11">
            <a:alphaModFix/>
          </a:blip>
          <a:srcRect b="19036" l="21507" r="19528" t="12826"/>
          <a:stretch/>
        </p:blipFill>
        <p:spPr>
          <a:xfrm>
            <a:off x="22403064" y="23931560"/>
            <a:ext cx="2768941" cy="2469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olecule model of a molecule&#10;&#10;Description automatically generated with medium confidence" id="110" name="Google Shape;110;p13"/>
          <p:cNvPicPr preferRelativeResize="0"/>
          <p:nvPr/>
        </p:nvPicPr>
        <p:blipFill rotWithShape="1">
          <a:blip r:embed="rId12">
            <a:alphaModFix/>
          </a:blip>
          <a:srcRect b="26591" l="10774" r="1880" t="14658"/>
          <a:stretch/>
        </p:blipFill>
        <p:spPr>
          <a:xfrm>
            <a:off x="30514388" y="13850963"/>
            <a:ext cx="7299135" cy="2949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olecule model of a molecule&#10;&#10;Description automatically generated with medium confidence" id="111" name="Google Shape;111;p13"/>
          <p:cNvPicPr preferRelativeResize="0"/>
          <p:nvPr/>
        </p:nvPicPr>
        <p:blipFill rotWithShape="1">
          <a:blip r:embed="rId13">
            <a:alphaModFix/>
          </a:blip>
          <a:srcRect b="29597" l="9801" r="-885" t="10573"/>
          <a:stretch/>
        </p:blipFill>
        <p:spPr>
          <a:xfrm>
            <a:off x="30563374" y="10563054"/>
            <a:ext cx="7064386" cy="278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14">
            <a:alphaModFix/>
          </a:blip>
          <a:srcRect b="33795" l="10579" r="8543" t="26212"/>
          <a:stretch/>
        </p:blipFill>
        <p:spPr>
          <a:xfrm>
            <a:off x="30566658" y="5156766"/>
            <a:ext cx="6002378" cy="2234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olecule model of a molecule&#10;&#10;Description automatically generated" id="113" name="Google Shape;113;p13"/>
          <p:cNvPicPr preferRelativeResize="0"/>
          <p:nvPr/>
        </p:nvPicPr>
        <p:blipFill rotWithShape="1">
          <a:blip r:embed="rId15">
            <a:alphaModFix/>
          </a:blip>
          <a:srcRect b="18622" l="21667" r="19429" t="6990"/>
          <a:stretch/>
        </p:blipFill>
        <p:spPr>
          <a:xfrm>
            <a:off x="22401337" y="20347223"/>
            <a:ext cx="2735131" cy="2665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olecule model of a molecule&#10;&#10;Description automatically generated" id="114" name="Google Shape;114;p13"/>
          <p:cNvPicPr preferRelativeResize="0"/>
          <p:nvPr/>
        </p:nvPicPr>
        <p:blipFill rotWithShape="1">
          <a:blip r:embed="rId16">
            <a:alphaModFix/>
          </a:blip>
          <a:srcRect b="18397" l="21989" r="19485" t="8227"/>
          <a:stretch/>
        </p:blipFill>
        <p:spPr>
          <a:xfrm>
            <a:off x="25722953" y="20455898"/>
            <a:ext cx="2735131" cy="26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/>
          <p:nvPr/>
        </p:nvSpPr>
        <p:spPr>
          <a:xfrm rot="5400000">
            <a:off x="6287787" y="14191509"/>
            <a:ext cx="3944332" cy="46166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-27025" r="-1081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 rot="5400000">
            <a:off x="26214508" y="24903935"/>
            <a:ext cx="964438" cy="85471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29944182" y="4924685"/>
            <a:ext cx="12667476" cy="11800067"/>
          </a:xfrm>
          <a:prstGeom prst="rect">
            <a:avLst/>
          </a:prstGeom>
          <a:noFill/>
          <a:ln cap="flat" cmpd="sng" w="76200">
            <a:solidFill>
              <a:srgbClr val="11B2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 rot="2699334">
            <a:off x="34107554" y="15069789"/>
            <a:ext cx="1043654" cy="911974"/>
          </a:xfrm>
          <a:prstGeom prst="hexagon">
            <a:avLst>
              <a:gd fmla="val 22818" name="adj"/>
              <a:gd fmla="val 115470" name="vf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363928" y="606957"/>
            <a:ext cx="42153110" cy="311146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 rot="5681620">
            <a:off x="27089879" y="24977128"/>
            <a:ext cx="964438" cy="85471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0868004" y="485789"/>
            <a:ext cx="2240015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Excited State Anti-Aromaticity Relief as a Quantitative Descriptor of Photoacidity and Photobasicity</a:t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 rot="6281824">
            <a:off x="34014405" y="11820852"/>
            <a:ext cx="1009493" cy="860078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256681" y="265559"/>
            <a:ext cx="42356191" cy="3237261"/>
          </a:xfrm>
          <a:prstGeom prst="rect">
            <a:avLst/>
          </a:prstGeom>
          <a:noFill/>
          <a:ln cap="flat" cmpd="sng" w="76200">
            <a:solidFill>
              <a:srgbClr val="063C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3660271" y="2880300"/>
            <a:ext cx="3573868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Chemistry and Biochemistry, California State University – Fullerton, Fullerton, CA 92834-6866,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/>
          <p:nvPr/>
        </p:nvSpPr>
        <p:spPr>
          <a:xfrm rot="4276415">
            <a:off x="32508915" y="15154532"/>
            <a:ext cx="1102412" cy="87842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/>
          <p:nvPr/>
        </p:nvSpPr>
        <p:spPr>
          <a:xfrm rot="5400000">
            <a:off x="23745979" y="21598102"/>
            <a:ext cx="964438" cy="85471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256681" y="3721420"/>
            <a:ext cx="14645513" cy="1015663"/>
          </a:xfrm>
          <a:prstGeom prst="rect">
            <a:avLst/>
          </a:prstGeom>
          <a:solidFill>
            <a:srgbClr val="0D78C9"/>
          </a:solidFill>
          <a:ln cap="flat" cmpd="sng" w="76200">
            <a:solidFill>
              <a:srgbClr val="FEB1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Introduction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29945397" y="3734594"/>
            <a:ext cx="12667476" cy="1015663"/>
          </a:xfrm>
          <a:prstGeom prst="rect">
            <a:avLst/>
          </a:prstGeom>
          <a:solidFill>
            <a:srgbClr val="0D78C9"/>
          </a:solidFill>
          <a:ln cap="flat" cmpd="sng" w="76200">
            <a:solidFill>
              <a:srgbClr val="FEB1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Results: A Super-Photobase</a:t>
            </a:r>
            <a:endParaRPr b="1" baseline="-25000" sz="600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29" name="Google Shape;129;p13"/>
          <p:cNvSpPr/>
          <p:nvPr/>
        </p:nvSpPr>
        <p:spPr>
          <a:xfrm rot="5683886">
            <a:off x="23745841" y="24989639"/>
            <a:ext cx="964438" cy="85471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/>
          <p:nvPr/>
        </p:nvSpPr>
        <p:spPr>
          <a:xfrm rot="5564038">
            <a:off x="22822477" y="21562237"/>
            <a:ext cx="964438" cy="85471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29920182" y="28096777"/>
            <a:ext cx="12671667" cy="1015663"/>
          </a:xfrm>
          <a:prstGeom prst="rect">
            <a:avLst/>
          </a:prstGeom>
          <a:solidFill>
            <a:srgbClr val="0D78C9"/>
          </a:solidFill>
          <a:ln cap="flat" cmpd="sng" w="76200">
            <a:solidFill>
              <a:srgbClr val="FEB1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Acknowledgements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15121776" y="3721110"/>
            <a:ext cx="14604039" cy="1021286"/>
          </a:xfrm>
          <a:prstGeom prst="rect">
            <a:avLst/>
          </a:prstGeom>
          <a:solidFill>
            <a:srgbClr val="0D78C9"/>
          </a:solidFill>
          <a:ln cap="flat" cmpd="sng" w="76200">
            <a:solidFill>
              <a:srgbClr val="FEB1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Results: Photoacids</a:t>
            </a:r>
            <a:endParaRPr b="1" baseline="-25000" sz="600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133" name="Google Shape;133;p13"/>
          <p:cNvSpPr/>
          <p:nvPr/>
        </p:nvSpPr>
        <p:spPr>
          <a:xfrm rot="5400000">
            <a:off x="26141265" y="21632792"/>
            <a:ext cx="964438" cy="85471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3"/>
          <p:cNvSpPr/>
          <p:nvPr/>
        </p:nvSpPr>
        <p:spPr>
          <a:xfrm rot="4248555">
            <a:off x="32447357" y="11863594"/>
            <a:ext cx="961957" cy="834574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/>
          <p:nvPr/>
        </p:nvSpPr>
        <p:spPr>
          <a:xfrm rot="5400000">
            <a:off x="22843163" y="24942318"/>
            <a:ext cx="964438" cy="85471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29990006" y="29702721"/>
            <a:ext cx="1256741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for Computational and Applied Mathematics (CCAM) for computational resources.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ourier New"/>
              <a:buChar char="o"/>
            </a:pPr>
            <a:r>
              <a:rPr b="0" i="0"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project was supported by the Building Bridges to the Professoriate (BB2P): a UCR-Cal State Collaboration grant funded by the UC-HSI Doctoral Diversity Initiative (UC-HSI-DDI).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15126636" y="4911981"/>
            <a:ext cx="14597580" cy="11048419"/>
          </a:xfrm>
          <a:prstGeom prst="rect">
            <a:avLst/>
          </a:prstGeom>
          <a:noFill/>
          <a:ln cap="flat" cmpd="sng" w="76200">
            <a:solidFill>
              <a:srgbClr val="11B2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29942680" y="29405817"/>
            <a:ext cx="12662071" cy="2188582"/>
          </a:xfrm>
          <a:prstGeom prst="rect">
            <a:avLst/>
          </a:prstGeom>
          <a:noFill/>
          <a:ln cap="flat" cmpd="sng" w="76200">
            <a:solidFill>
              <a:srgbClr val="11B2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158352" y="2232021"/>
            <a:ext cx="425722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Tanner Megna, Saray Angulo, </a:t>
            </a:r>
            <a:r>
              <a:rPr b="1" lang="en-US" sz="3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Marco Hernandez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Andrew S. Petit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29925587" y="23073249"/>
            <a:ext cx="12666262" cy="1015663"/>
          </a:xfrm>
          <a:prstGeom prst="rect">
            <a:avLst/>
          </a:prstGeom>
          <a:solidFill>
            <a:srgbClr val="0D78C9"/>
          </a:solidFill>
          <a:ln cap="flat" cmpd="sng" w="76200">
            <a:solidFill>
              <a:srgbClr val="FEB1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References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29991566" y="24614362"/>
            <a:ext cx="1262341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Alamudun,S. F.; Tanovitz, K.; Fajardo, A; Johnson, K.; Pham, A.; Jamshidi Araghi, T.; Petit, A.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Phys. Chem.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 2020 124, 2537-2546.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Alamudun,S. F.; Tanovitz, K.; Lanette, E.; Fajardo, A; Galvan, J.; Petit, A.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Phys. Chem.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 2021 125, 13-24.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Driscoll, E. W.; Hunt, J. R.; Dawlaty, J. M.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Phys. Chem. Lett. 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 7 (11), 2093-2099.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Wen, Z.; Karas, L. J.; Wu, C.-H.;Wu, J. I.-C.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Chem. Commun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2020, 56, 8380.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Sheng, W.; Nairat, M.; Pawlaczyk, P. D.; Mroczka, E.; Farris, B.; Pines, E.; Geiger, J. H.; Borhan, B.; Dantus, M. 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Angew. Chem. Int.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2018, 57, 14742.</a:t>
            </a:r>
            <a:endParaRPr/>
          </a:p>
        </p:txBody>
      </p:sp>
      <p:pic>
        <p:nvPicPr>
          <p:cNvPr id="142" name="Google Shape;142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9279204" y="885111"/>
            <a:ext cx="3048000" cy="176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3"/>
          <p:cNvPicPr preferRelativeResize="0"/>
          <p:nvPr/>
        </p:nvPicPr>
        <p:blipFill rotWithShape="1">
          <a:blip r:embed="rId19">
            <a:alphaModFix/>
          </a:blip>
          <a:srcRect b="14122" l="6466" r="5995" t="12043"/>
          <a:stretch/>
        </p:blipFill>
        <p:spPr>
          <a:xfrm>
            <a:off x="571666" y="1119157"/>
            <a:ext cx="4942707" cy="145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3"/>
          <p:cNvSpPr/>
          <p:nvPr/>
        </p:nvSpPr>
        <p:spPr>
          <a:xfrm>
            <a:off x="254275" y="4909817"/>
            <a:ext cx="14654146" cy="22516120"/>
          </a:xfrm>
          <a:prstGeom prst="rect">
            <a:avLst/>
          </a:prstGeom>
          <a:noFill/>
          <a:ln cap="flat" cmpd="sng" w="76200">
            <a:solidFill>
              <a:srgbClr val="11B2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29934030" y="24435867"/>
            <a:ext cx="12666262" cy="3338013"/>
          </a:xfrm>
          <a:prstGeom prst="rect">
            <a:avLst/>
          </a:prstGeom>
          <a:noFill/>
          <a:ln cap="flat" cmpd="sng" w="76200">
            <a:solidFill>
              <a:srgbClr val="11B2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400807" y="5042674"/>
            <a:ext cx="14374391" cy="1569660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-5903" l="-335" r="-336" t="-368"/>
            </a:stretch>
          </a:blipFill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493320" y="11237603"/>
            <a:ext cx="14175776" cy="83099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-9586" l="-355" r="0" t="-1369"/>
            </a:stretch>
          </a:blipFill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456198" y="22022645"/>
            <a:ext cx="14263611" cy="2308324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Judy Wu’s group recently explored photoacidity and found a qualitative trend involving excited state anti-aromaticity (left).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rings are 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aromatic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ground state.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rings became significantly </a:t>
            </a:r>
            <a:r>
              <a:rPr b="1"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anti-aromatic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the electronic excitation.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attributed the thermodynamic driving force for excited state proton transfer to the relief of excited state anti-aromaticity.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456198" y="24553566"/>
            <a:ext cx="8768631" cy="2677656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Aromaticity/anti-aromaticity was calculated using nucleus-independent chemical shifts (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NICS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analysis.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NICS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determines the absolute magnetic shielding at the center of a ring by probing with a dummy atom placed 1</a:t>
            </a:r>
            <a:r>
              <a:rPr b="0" i="0" lang="en-US" sz="24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Å above the ring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NICS(1)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zz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0 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Aromatic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NICS(1)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zz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0 </a:t>
            </a:r>
            <a:r>
              <a:rPr b="1"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Anti-Aromatic</a:t>
            </a:r>
            <a:endParaRPr b="1" sz="2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22072962" y="17673627"/>
            <a:ext cx="6807190" cy="830997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5-R quinolines show a relief in excited state anti-aromaticity after protonation.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15121776" y="16164621"/>
            <a:ext cx="14604039" cy="1021286"/>
          </a:xfrm>
          <a:prstGeom prst="rect">
            <a:avLst/>
          </a:prstGeom>
          <a:solidFill>
            <a:srgbClr val="0D78C9"/>
          </a:solidFill>
          <a:ln cap="flat" cmpd="sng" w="76200">
            <a:solidFill>
              <a:srgbClr val="FEB1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Results: Photobases</a:t>
            </a:r>
            <a:endParaRPr b="1" baseline="-25000"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503640" y="6873437"/>
            <a:ext cx="5379698" cy="4260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fined" id="153" name="Google Shape;153;p1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350173" y="24762413"/>
            <a:ext cx="5369636" cy="246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 txBox="1"/>
          <p:nvPr/>
        </p:nvSpPr>
        <p:spPr>
          <a:xfrm>
            <a:off x="25149678" y="25199420"/>
            <a:ext cx="591917" cy="615553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25232467" y="24928167"/>
            <a:ext cx="5636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27122928" y="25161179"/>
            <a:ext cx="8385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18.9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26197992" y="25114014"/>
            <a:ext cx="9087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18.6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 rot="5400000">
            <a:off x="18868302" y="19678844"/>
            <a:ext cx="4350289" cy="461665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-26314" r="-105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9" name="Google Shape;159;p13"/>
          <p:cNvSpPr txBox="1"/>
          <p:nvPr/>
        </p:nvSpPr>
        <p:spPr>
          <a:xfrm>
            <a:off x="22917603" y="26389716"/>
            <a:ext cx="5503008" cy="847220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-102938" l="0" r="0" t="-24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22080356" y="18692569"/>
            <a:ext cx="6807190" cy="1200329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-6860" l="-733" r="-550" t="-979"/>
            </a:stretch>
          </a:blipFill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" name="Google Shape;161;p13"/>
          <p:cNvSpPr txBox="1"/>
          <p:nvPr/>
        </p:nvSpPr>
        <p:spPr>
          <a:xfrm>
            <a:off x="29963627" y="16925676"/>
            <a:ext cx="12630772" cy="1015663"/>
          </a:xfrm>
          <a:prstGeom prst="rect">
            <a:avLst/>
          </a:prstGeom>
          <a:solidFill>
            <a:srgbClr val="0D78C9"/>
          </a:solidFill>
          <a:ln cap="flat" cmpd="sng" w="76200">
            <a:solidFill>
              <a:srgbClr val="FEB1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Computational Methods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29963627" y="18198151"/>
            <a:ext cx="12659643" cy="4616648"/>
          </a:xfrm>
          <a:prstGeom prst="rect">
            <a:avLst/>
          </a:prstGeom>
          <a:noFill/>
          <a:ln cap="flat" cmpd="sng" w="76200">
            <a:solidFill>
              <a:srgbClr val="11B2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 state geometry optimizations and frequency calculations performed at the ωB97X-D/def2-SVPD level of theory using Q-Chem software. Excited state geometry optimization and frequency calculation performed at the ωB97X-D/def2-SVPD level of theory using Restricted Open-Shell Kohn-Sham (ROKS) method.</a:t>
            </a:r>
            <a:endParaRPr/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NICS(1)</a:t>
            </a:r>
            <a:r>
              <a:rPr b="1" baseline="-25000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zz</a:t>
            </a: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calculated </a:t>
            </a:r>
            <a:r>
              <a:rPr b="0" i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state-specific CASSCF/6-31G* level of theory with a GIAO treatment of the magnetic properties using the Dalton software. The active space consisted of all but 2 of the valence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 molecular orbitals for the photoacids and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valence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 molecular orbitals for the photobases.</a:t>
            </a:r>
            <a:endParaRPr/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Quinoline was excluded from the </a:t>
            </a: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NICS(1)</a:t>
            </a:r>
            <a:r>
              <a:rPr b="1" baseline="-25000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zz</a:t>
            </a:r>
            <a:r>
              <a:rPr b="1" i="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to difficulties converging the correct state in the state-specific CASSCF calculations.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CHelpG partial charges obtained at the ωB97X-D/def2-QZVPP level of theory.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3"/>
          <p:cNvPicPr preferRelativeResize="0"/>
          <p:nvPr/>
        </p:nvPicPr>
        <p:blipFill rotWithShape="1">
          <a:blip r:embed="rId28">
            <a:alphaModFix/>
          </a:blip>
          <a:srcRect b="30519" l="19583" r="35868" t="16904"/>
          <a:stretch/>
        </p:blipFill>
        <p:spPr>
          <a:xfrm>
            <a:off x="11035227" y="12518510"/>
            <a:ext cx="3462490" cy="307669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 txBox="1"/>
          <p:nvPr/>
        </p:nvSpPr>
        <p:spPr>
          <a:xfrm>
            <a:off x="11526625" y="12227037"/>
            <a:ext cx="24315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HONTO</a:t>
            </a:r>
            <a:endParaRPr/>
          </a:p>
        </p:txBody>
      </p:sp>
      <p:pic>
        <p:nvPicPr>
          <p:cNvPr id="165" name="Google Shape;165;p13"/>
          <p:cNvPicPr preferRelativeResize="0"/>
          <p:nvPr/>
        </p:nvPicPr>
        <p:blipFill rotWithShape="1">
          <a:blip r:embed="rId29">
            <a:alphaModFix/>
          </a:blip>
          <a:srcRect b="29581" l="19584" r="36134" t="16904"/>
          <a:stretch/>
        </p:blipFill>
        <p:spPr>
          <a:xfrm>
            <a:off x="10981328" y="16394507"/>
            <a:ext cx="3441693" cy="313156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 txBox="1"/>
          <p:nvPr/>
        </p:nvSpPr>
        <p:spPr>
          <a:xfrm>
            <a:off x="11550702" y="16207979"/>
            <a:ext cx="24315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LUNTO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12257157" y="15523779"/>
            <a:ext cx="877039" cy="738664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-1016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728023" y="17432461"/>
            <a:ext cx="9983537" cy="1938992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-4374" l="-502" r="-630" t="-624"/>
            </a:stretch>
          </a:blipFill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25143988" y="21808362"/>
            <a:ext cx="591917" cy="615553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-7999" l="-14892" r="-1276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25218470" y="21580015"/>
            <a:ext cx="5768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22791760" y="23019450"/>
            <a:ext cx="4996547" cy="847220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-102931" l="0" r="0" t="-264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2" name="Google Shape;172;p13"/>
          <p:cNvSpPr txBox="1"/>
          <p:nvPr/>
        </p:nvSpPr>
        <p:spPr>
          <a:xfrm>
            <a:off x="22853831" y="21756384"/>
            <a:ext cx="8143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82.8</a:t>
            </a:r>
            <a:endParaRPr/>
          </a:p>
        </p:txBody>
      </p:sp>
      <p:sp>
        <p:nvSpPr>
          <p:cNvPr id="173" name="Google Shape;173;p13"/>
          <p:cNvSpPr txBox="1"/>
          <p:nvPr/>
        </p:nvSpPr>
        <p:spPr>
          <a:xfrm>
            <a:off x="23808345" y="21798694"/>
            <a:ext cx="8028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75.6</a:t>
            </a:r>
            <a:endParaRPr/>
          </a:p>
        </p:txBody>
      </p:sp>
      <p:sp>
        <p:nvSpPr>
          <p:cNvPr id="174" name="Google Shape;174;p13"/>
          <p:cNvSpPr txBox="1"/>
          <p:nvPr/>
        </p:nvSpPr>
        <p:spPr>
          <a:xfrm rot="-22981">
            <a:off x="26170060" y="21822742"/>
            <a:ext cx="8808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71.9</a:t>
            </a: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15123531" y="17381259"/>
            <a:ext cx="14604039" cy="14244949"/>
          </a:xfrm>
          <a:prstGeom prst="rect">
            <a:avLst/>
          </a:prstGeom>
          <a:noFill/>
          <a:ln cap="flat" cmpd="sng" w="76200">
            <a:solidFill>
              <a:srgbClr val="11B2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15617052" y="23124634"/>
            <a:ext cx="6069505" cy="3046988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NICS(1)</a:t>
            </a:r>
            <a:r>
              <a:rPr b="1"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zz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consistently positive, which indicates anti-aromaticity.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5-cyanoquinoline, excited state protonation causes a light increase in anti-aromaticity.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5-aminoquinoline, excited state protonation causes the anti-aromaticity of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rings to significantly decrease.</a:t>
            </a:r>
            <a:endParaRPr/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34">
            <a:alphaModFix/>
          </a:blip>
          <a:srcRect b="32842" l="11392" r="9169" t="28036"/>
          <a:stretch/>
        </p:blipFill>
        <p:spPr>
          <a:xfrm>
            <a:off x="30592860" y="7600913"/>
            <a:ext cx="5889613" cy="2183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/>
        </p:nvSpPr>
        <p:spPr>
          <a:xfrm rot="219500">
            <a:off x="32490883" y="7146408"/>
            <a:ext cx="2773767" cy="830997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 rot="-5400000">
            <a:off x="29006629" y="6162092"/>
            <a:ext cx="24315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HONTO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 rot="-5400000">
            <a:off x="29028155" y="8465490"/>
            <a:ext cx="24315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LUNTO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36771350" y="5558829"/>
            <a:ext cx="5487903" cy="5262979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-1026" l="-875" r="-1422" t="-113"/>
            </a:stretch>
          </a:blipFill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2" name="Google Shape;182;p13"/>
          <p:cNvSpPr txBox="1"/>
          <p:nvPr/>
        </p:nvSpPr>
        <p:spPr>
          <a:xfrm rot="5400000">
            <a:off x="32962474" y="13228241"/>
            <a:ext cx="1381142" cy="677108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33770459" y="13357171"/>
            <a:ext cx="5036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 txBox="1"/>
          <p:nvPr/>
        </p:nvSpPr>
        <p:spPr>
          <a:xfrm>
            <a:off x="35830477" y="13315992"/>
            <a:ext cx="3565400" cy="830997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-13432" l="0" r="-1771" t="-59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34061987" y="12040649"/>
            <a:ext cx="914328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13.24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32536137" y="12036065"/>
            <a:ext cx="759374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6.58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34232545" y="15272088"/>
            <a:ext cx="8437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0.72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32585558" y="15377197"/>
            <a:ext cx="917927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-3.19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34483873" y="7387125"/>
            <a:ext cx="1935073" cy="461665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-23682" l="0" r="0" t="-105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7510745" y="6851109"/>
            <a:ext cx="6100763" cy="430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 txBox="1"/>
          <p:nvPr/>
        </p:nvSpPr>
        <p:spPr>
          <a:xfrm>
            <a:off x="37736769" y="11670329"/>
            <a:ext cx="2589335" cy="442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Anti - Aromatic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37984583" y="15063148"/>
            <a:ext cx="2041218" cy="442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Aromatic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23775927" y="25204218"/>
            <a:ext cx="9372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252.4</a:t>
            </a:r>
            <a:endParaRPr/>
          </a:p>
        </p:txBody>
      </p:sp>
      <p:sp>
        <p:nvSpPr>
          <p:cNvPr id="194" name="Google Shape;194;p13"/>
          <p:cNvSpPr txBox="1"/>
          <p:nvPr/>
        </p:nvSpPr>
        <p:spPr>
          <a:xfrm>
            <a:off x="22870738" y="25185222"/>
            <a:ext cx="9558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248.3</a:t>
            </a:r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256681" y="27661350"/>
            <a:ext cx="14645513" cy="1015663"/>
          </a:xfrm>
          <a:prstGeom prst="rect">
            <a:avLst/>
          </a:prstGeom>
          <a:solidFill>
            <a:srgbClr val="0D78C9"/>
          </a:solidFill>
          <a:ln cap="flat" cmpd="sng" w="76200">
            <a:solidFill>
              <a:srgbClr val="FEB1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Objectives</a:t>
            </a: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256681" y="28946658"/>
            <a:ext cx="14645513" cy="2683766"/>
          </a:xfrm>
          <a:prstGeom prst="rect">
            <a:avLst/>
          </a:prstGeom>
          <a:noFill/>
          <a:ln cap="flat" cmpd="sng" w="76200">
            <a:solidFill>
              <a:srgbClr val="11B2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421138" y="29854065"/>
            <a:ext cx="14247957" cy="461665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Does </a:t>
            </a:r>
            <a:r>
              <a:rPr b="1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NICS</a:t>
            </a:r>
            <a:r>
              <a:rPr b="1" i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analysis quantitatively correlate with photoacidity/photobasicity strength?</a:t>
            </a:r>
            <a:endParaRPr/>
          </a:p>
        </p:txBody>
      </p:sp>
      <p:sp>
        <p:nvSpPr>
          <p:cNvPr id="198" name="Google Shape;198;p13"/>
          <p:cNvSpPr txBox="1"/>
          <p:nvPr/>
        </p:nvSpPr>
        <p:spPr>
          <a:xfrm>
            <a:off x="421139" y="30531101"/>
            <a:ext cx="14247957" cy="830997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How much does the relationship between photoacidity/photobasicity and excited state anti-aromaticity depend on the molecular structure?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421138" y="29180599"/>
            <a:ext cx="14247957" cy="461665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Is there a relationship between photoacidity/photobasicity and excited state anti-aromaticity?</a:t>
            </a:r>
            <a:endParaRPr/>
          </a:p>
        </p:txBody>
      </p:sp>
      <p:grpSp>
        <p:nvGrpSpPr>
          <p:cNvPr id="200" name="Google Shape;200;p13"/>
          <p:cNvGrpSpPr/>
          <p:nvPr/>
        </p:nvGrpSpPr>
        <p:grpSpPr>
          <a:xfrm>
            <a:off x="13632776" y="20008395"/>
            <a:ext cx="556402" cy="1396599"/>
            <a:chOff x="13887173" y="19794177"/>
            <a:chExt cx="556402" cy="1396599"/>
          </a:xfrm>
        </p:grpSpPr>
        <p:pic>
          <p:nvPicPr>
            <p:cNvPr id="201" name="Google Shape;201;p13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13897475" y="19920776"/>
              <a:ext cx="546100" cy="127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3"/>
            <p:cNvPicPr preferRelativeResize="0"/>
            <p:nvPr/>
          </p:nvPicPr>
          <p:blipFill rotWithShape="1">
            <a:blip r:embed="rId42">
              <a:alphaModFix/>
            </a:blip>
            <a:srcRect b="44660" l="-1887" r="0" t="0"/>
            <a:stretch/>
          </p:blipFill>
          <p:spPr>
            <a:xfrm>
              <a:off x="13887173" y="19794177"/>
              <a:ext cx="556402" cy="7028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13"/>
          <p:cNvSpPr txBox="1"/>
          <p:nvPr/>
        </p:nvSpPr>
        <p:spPr>
          <a:xfrm>
            <a:off x="12767928" y="19596334"/>
            <a:ext cx="2286099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Anti-Aromatic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13177331" y="21432950"/>
            <a:ext cx="146729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Aromatic</a:t>
            </a:r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25943530" y="5692506"/>
            <a:ext cx="3008505" cy="830997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= NH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aseline="30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+,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CN, H, Me, OH, OMe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molecule model of a molecule&#10;&#10;Description automatically generated" id="206" name="Google Shape;206;p13"/>
          <p:cNvPicPr preferRelativeResize="0"/>
          <p:nvPr/>
        </p:nvPicPr>
        <p:blipFill rotWithShape="1">
          <a:blip r:embed="rId43">
            <a:alphaModFix/>
          </a:blip>
          <a:srcRect b="8108" l="17132" r="12799" t="18738"/>
          <a:stretch/>
        </p:blipFill>
        <p:spPr>
          <a:xfrm>
            <a:off x="15709271" y="5156766"/>
            <a:ext cx="1661310" cy="1849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olecule model of a molecule&#10;&#10;Description automatically generated" id="207" name="Google Shape;207;p13"/>
          <p:cNvPicPr preferRelativeResize="0"/>
          <p:nvPr/>
        </p:nvPicPr>
        <p:blipFill rotWithShape="1">
          <a:blip r:embed="rId44">
            <a:alphaModFix/>
          </a:blip>
          <a:srcRect b="15494" l="10365" r="3790" t="21623"/>
          <a:stretch/>
        </p:blipFill>
        <p:spPr>
          <a:xfrm>
            <a:off x="19528272" y="5486299"/>
            <a:ext cx="1747512" cy="136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olecule model of a molecule&#10;&#10;Description automatically generated with medium confidence" id="208" name="Google Shape;208;p13"/>
          <p:cNvPicPr preferRelativeResize="0"/>
          <p:nvPr/>
        </p:nvPicPr>
        <p:blipFill rotWithShape="1">
          <a:blip r:embed="rId45">
            <a:alphaModFix/>
          </a:blip>
          <a:srcRect b="14054" l="9399" r="5725" t="12072"/>
          <a:stretch/>
        </p:blipFill>
        <p:spPr>
          <a:xfrm>
            <a:off x="17601571" y="5162933"/>
            <a:ext cx="1615786" cy="150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 txBox="1"/>
          <p:nvPr/>
        </p:nvSpPr>
        <p:spPr>
          <a:xfrm>
            <a:off x="15709271" y="7405488"/>
            <a:ext cx="5236228" cy="1569660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electronic excitation of this strong photoacid shifts electron density away from the OH group, making it more acidic.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15296150" y="14584451"/>
            <a:ext cx="14255290" cy="1200329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strongest photoacids have a larger decrease in excited state anti-aromaticity and a greater charge-transfer character, with electron density shifting away from the O-H group.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Excited-state anti-aromaticity relief exhibits much stronger correlation with photoacidity strength.</a:t>
            </a:r>
            <a:endParaRPr/>
          </a:p>
        </p:txBody>
      </p:sp>
      <p:pic>
        <p:nvPicPr>
          <p:cNvPr descr="A logo on a black background&#10;&#10;Description automatically generated" id="211" name="Google Shape;211;p1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34497849" y="137379"/>
            <a:ext cx="5394784" cy="39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 txBox="1"/>
          <p:nvPr/>
        </p:nvSpPr>
        <p:spPr>
          <a:xfrm>
            <a:off x="23835484" y="27363546"/>
            <a:ext cx="5715956" cy="4154984"/>
          </a:xfrm>
          <a:prstGeom prst="rect">
            <a:avLst/>
          </a:prstGeom>
          <a:noFill/>
          <a:ln cap="flat" cmpd="sng" w="76200">
            <a:solidFill>
              <a:srgbClr val="9EE0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Δq* analysis shows that electronic excitation redistributes charge throughout the ring system.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negative </a:t>
            </a: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Δq* is not located on the ring nitrogen atom responsible for photobasicity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Stronger photobases do show a general shift in charge away from the ring with the substituent, but this charge is delocalized across several atoms.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15452151" y="27078572"/>
            <a:ext cx="36831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5-cyanoquinoline </a:t>
            </a: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Δq*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19750036" y="27078571"/>
            <a:ext cx="33623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5-aminoquinoline </a:t>
            </a:r>
            <a:r>
              <a:rPr b="0" i="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Δq*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2323844" y="16833243"/>
            <a:ext cx="5352863" cy="461665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 b="-27025" l="0" r="0" t="-108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5899072" y="625641"/>
            <a:ext cx="3187700" cy="245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3"/>
          <p:cNvGrpSpPr/>
          <p:nvPr/>
        </p:nvGrpSpPr>
        <p:grpSpPr>
          <a:xfrm>
            <a:off x="23706060" y="5462509"/>
            <a:ext cx="2003296" cy="1239256"/>
            <a:chOff x="23159851" y="5602582"/>
            <a:chExt cx="2003296" cy="1239256"/>
          </a:xfrm>
        </p:grpSpPr>
        <p:pic>
          <p:nvPicPr>
            <p:cNvPr descr="A molecule model of a molecule&#10;&#10;Description automatically generated" id="218" name="Google Shape;218;p13"/>
            <p:cNvPicPr preferRelativeResize="0"/>
            <p:nvPr/>
          </p:nvPicPr>
          <p:blipFill rotWithShape="1">
            <a:blip r:embed="rId49">
              <a:alphaModFix/>
            </a:blip>
            <a:srcRect b="14415" l="9288" r="5338" t="28108"/>
            <a:stretch/>
          </p:blipFill>
          <p:spPr>
            <a:xfrm>
              <a:off x="23447707" y="5602582"/>
              <a:ext cx="1715440" cy="1239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3"/>
            <p:cNvSpPr/>
            <p:nvPr/>
          </p:nvSpPr>
          <p:spPr>
            <a:xfrm>
              <a:off x="23159851" y="5659481"/>
              <a:ext cx="429623" cy="429623"/>
            </a:xfrm>
            <a:prstGeom prst="ellipse">
              <a:avLst/>
            </a:prstGeom>
            <a:solidFill>
              <a:srgbClr val="DBE0F3"/>
            </a:solidFill>
            <a:ln cap="flat" cmpd="sng" w="50800">
              <a:solidFill>
                <a:srgbClr val="01189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  <a:endParaRPr/>
            </a:p>
          </p:txBody>
        </p:sp>
      </p:grpSp>
      <p:pic>
        <p:nvPicPr>
          <p:cNvPr id="220" name="Google Shape;220;p1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2067224" y="6705002"/>
            <a:ext cx="2336938" cy="275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3"/>
          <p:cNvSpPr txBox="1"/>
          <p:nvPr/>
        </p:nvSpPr>
        <p:spPr>
          <a:xfrm rot="-5400000">
            <a:off x="20369415" y="7853348"/>
            <a:ext cx="2750139" cy="461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HONTO</a:t>
            </a:r>
            <a:endParaRPr/>
          </a:p>
        </p:txBody>
      </p:sp>
      <p:pic>
        <p:nvPicPr>
          <p:cNvPr id="222" name="Google Shape;222;p1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6323560" y="6701765"/>
            <a:ext cx="2262810" cy="277376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 txBox="1"/>
          <p:nvPr/>
        </p:nvSpPr>
        <p:spPr>
          <a:xfrm rot="-5400000">
            <a:off x="24579802" y="7914312"/>
            <a:ext cx="2660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LUNTO</a:t>
            </a:r>
            <a:endParaRPr/>
          </a:p>
        </p:txBody>
      </p:sp>
      <p:pic>
        <p:nvPicPr>
          <p:cNvPr descr="A molecule model of a molecule&#10;&#10;Description automatically generated" id="224" name="Google Shape;224;p13"/>
          <p:cNvPicPr preferRelativeResize="0"/>
          <p:nvPr/>
        </p:nvPicPr>
        <p:blipFill rotWithShape="1">
          <a:blip r:embed="rId52">
            <a:alphaModFix/>
          </a:blip>
          <a:srcRect b="21431" l="24391" r="9301" t="28078"/>
          <a:stretch/>
        </p:blipFill>
        <p:spPr>
          <a:xfrm rot="-218945">
            <a:off x="21571694" y="5315643"/>
            <a:ext cx="1892859" cy="136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13"/>
          <p:cNvCxnSpPr/>
          <p:nvPr/>
        </p:nvCxnSpPr>
        <p:spPr>
          <a:xfrm>
            <a:off x="24655556" y="8107581"/>
            <a:ext cx="777523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26" name="Google Shape;226;p1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323844" y="12227037"/>
            <a:ext cx="5780741" cy="469863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4522307" y="13174310"/>
            <a:ext cx="12234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baseline="30000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=0.97</a:t>
            </a:r>
            <a:endParaRPr/>
          </a:p>
        </p:txBody>
      </p:sp>
      <p:cxnSp>
        <p:nvCxnSpPr>
          <p:cNvPr id="228" name="Google Shape;228;p13"/>
          <p:cNvCxnSpPr/>
          <p:nvPr/>
        </p:nvCxnSpPr>
        <p:spPr>
          <a:xfrm flipH="1" rot="10800000">
            <a:off x="8610819" y="12306112"/>
            <a:ext cx="8010" cy="3858509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9" name="Google Shape;229;p13"/>
          <p:cNvSpPr txBox="1"/>
          <p:nvPr/>
        </p:nvSpPr>
        <p:spPr>
          <a:xfrm rot="5400000">
            <a:off x="6946068" y="13987022"/>
            <a:ext cx="38935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Reactive</a:t>
            </a:r>
            <a:endParaRPr/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6632908" y="9528400"/>
            <a:ext cx="5834735" cy="4667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/>
          <p:nvPr/>
        </p:nvSpPr>
        <p:spPr>
          <a:xfrm>
            <a:off x="17302277" y="14104460"/>
            <a:ext cx="4930431" cy="461665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 b="-27025" l="0" r="0" t="-108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2" name="Google Shape;232;p13"/>
          <p:cNvSpPr txBox="1"/>
          <p:nvPr/>
        </p:nvSpPr>
        <p:spPr>
          <a:xfrm rot="-5400000">
            <a:off x="14457832" y="11462355"/>
            <a:ext cx="4095610" cy="461665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b="0" l="-10808" r="-270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33" name="Google Shape;233;p13"/>
          <p:cNvCxnSpPr/>
          <p:nvPr/>
        </p:nvCxnSpPr>
        <p:spPr>
          <a:xfrm>
            <a:off x="16132955" y="9645383"/>
            <a:ext cx="0" cy="4168918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4" name="Google Shape;234;p13"/>
          <p:cNvSpPr txBox="1"/>
          <p:nvPr/>
        </p:nvSpPr>
        <p:spPr>
          <a:xfrm rot="-5400000">
            <a:off x="13711031" y="11556055"/>
            <a:ext cx="43530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Reactive</a:t>
            </a:r>
            <a:endParaRPr/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3448051" y="9503727"/>
            <a:ext cx="5683045" cy="47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 rot="-5400000">
            <a:off x="21248087" y="11484990"/>
            <a:ext cx="4095610" cy="461665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b="0" l="-10808" r="-270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37" name="Google Shape;237;p13"/>
          <p:cNvCxnSpPr/>
          <p:nvPr/>
        </p:nvCxnSpPr>
        <p:spPr>
          <a:xfrm>
            <a:off x="22923210" y="9668018"/>
            <a:ext cx="0" cy="4168918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8" name="Google Shape;238;p13"/>
          <p:cNvSpPr txBox="1"/>
          <p:nvPr/>
        </p:nvSpPr>
        <p:spPr>
          <a:xfrm rot="-5400000">
            <a:off x="20501286" y="11578690"/>
            <a:ext cx="43530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Reactive</a:t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24143549" y="14088529"/>
            <a:ext cx="4701778" cy="495921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 b="-172483" l="0" r="0" t="-1174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40" name="Google Shape;240;p13"/>
          <p:cNvCxnSpPr/>
          <p:nvPr/>
        </p:nvCxnSpPr>
        <p:spPr>
          <a:xfrm rot="10800000">
            <a:off x="21373038" y="17871894"/>
            <a:ext cx="0" cy="4020271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1" name="Google Shape;241;p13"/>
          <p:cNvSpPr txBox="1"/>
          <p:nvPr/>
        </p:nvSpPr>
        <p:spPr>
          <a:xfrm rot="5400000">
            <a:off x="19687022" y="19693301"/>
            <a:ext cx="38935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Reactive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18166326" y="20645729"/>
            <a:ext cx="1624980" cy="460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baseline="30000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=0.98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5169632" y="27694206"/>
            <a:ext cx="4358640" cy="384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9359502" y="27560424"/>
            <a:ext cx="4416425" cy="37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15656728" y="22398222"/>
            <a:ext cx="4447372" cy="495921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 b="-172483" l="0" r="0" t="-1174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13"/>
          <p:cNvSpPr/>
          <p:nvPr/>
        </p:nvSpPr>
        <p:spPr>
          <a:xfrm rot="5400000">
            <a:off x="27044077" y="21673714"/>
            <a:ext cx="964438" cy="85471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>
              <a:alpha val="7960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 txBox="1"/>
          <p:nvPr/>
        </p:nvSpPr>
        <p:spPr>
          <a:xfrm rot="-22981">
            <a:off x="27092051" y="21860489"/>
            <a:ext cx="8827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99.8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ropolitan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